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9" r:id="rId4"/>
    <p:sldId id="258" r:id="rId5"/>
    <p:sldId id="260" r:id="rId6"/>
    <p:sldId id="261"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87" d="100"/>
          <a:sy n="87" d="100"/>
        </p:scale>
        <p:origin x="6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19703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E1BB89-99B0-48B4-B768-622FD8FF9B0C}" type="datetimeFigureOut">
              <a:rPr lang="es-CL" smtClean="0"/>
              <a:t>18-05-2020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66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316645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3946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67608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3624753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71109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411877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143468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416240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36740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E1BB89-99B0-48B4-B768-622FD8FF9B0C}" type="datetimeFigureOut">
              <a:rPr lang="es-CL" smtClean="0"/>
              <a:t>18-05-2020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47261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E1BB89-99B0-48B4-B768-622FD8FF9B0C}" type="datetimeFigureOut">
              <a:rPr lang="es-CL" smtClean="0"/>
              <a:t>18-05-2020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131187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8392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210651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8E1BB89-99B0-48B4-B768-622FD8FF9B0C}" type="datetimeFigureOut">
              <a:rPr lang="es-CL" smtClean="0"/>
              <a:t>18-05-2020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48063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E1BB89-99B0-48B4-B768-622FD8FF9B0C}" type="datetimeFigureOut">
              <a:rPr lang="es-CL" smtClean="0"/>
              <a:t>18-05-2020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D3292E-54C8-4BB8-B023-CCBC2A86FBA5}" type="slidenum">
              <a:rPr lang="es-CL" smtClean="0"/>
              <a:t>‹Nº›</a:t>
            </a:fld>
            <a:endParaRPr lang="es-CL"/>
          </a:p>
        </p:txBody>
      </p:sp>
    </p:spTree>
    <p:extLst>
      <p:ext uri="{BB962C8B-B14F-4D97-AF65-F5344CB8AC3E}">
        <p14:creationId xmlns:p14="http://schemas.microsoft.com/office/powerpoint/2010/main" val="302978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E1BB89-99B0-48B4-B768-622FD8FF9B0C}" type="datetimeFigureOut">
              <a:rPr lang="es-CL" smtClean="0"/>
              <a:t>18-05-2020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D3292E-54C8-4BB8-B023-CCBC2A86FBA5}" type="slidenum">
              <a:rPr lang="es-CL" smtClean="0"/>
              <a:t>‹Nº›</a:t>
            </a:fld>
            <a:endParaRPr lang="es-CL"/>
          </a:p>
        </p:txBody>
      </p:sp>
    </p:spTree>
    <p:extLst>
      <p:ext uri="{BB962C8B-B14F-4D97-AF65-F5344CB8AC3E}">
        <p14:creationId xmlns:p14="http://schemas.microsoft.com/office/powerpoint/2010/main" val="487940807"/>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hyperlink" Target="mailto:leonidas.lopez@elar.c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2368" y="1767289"/>
            <a:ext cx="9948230" cy="3329581"/>
          </a:xfrm>
        </p:spPr>
        <p:txBody>
          <a:bodyPr>
            <a:noAutofit/>
          </a:bodyPr>
          <a:lstStyle/>
          <a:p>
            <a:pPr algn="ctr"/>
            <a:r>
              <a:rPr lang="es-CL" sz="5400" dirty="0"/>
              <a:t>Unidad 1</a:t>
            </a:r>
            <a:br>
              <a:rPr lang="es-CL" sz="5400" dirty="0"/>
            </a:br>
            <a:r>
              <a:rPr lang="es-CL" sz="5400" dirty="0"/>
              <a:t>Actualidad musical en los medios </a:t>
            </a:r>
            <a:r>
              <a:rPr lang="es-CL" sz="5400" dirty="0" smtClean="0"/>
              <a:t>de comunicación </a:t>
            </a:r>
            <a:r>
              <a:rPr lang="es-CL" sz="5400" dirty="0"/>
              <a:t>y en los espacios urbanos</a:t>
            </a:r>
          </a:p>
        </p:txBody>
      </p:sp>
      <p:sp>
        <p:nvSpPr>
          <p:cNvPr id="3" name="Subtítulo 2"/>
          <p:cNvSpPr>
            <a:spLocks noGrp="1"/>
          </p:cNvSpPr>
          <p:nvPr>
            <p:ph type="subTitle" idx="1"/>
          </p:nvPr>
        </p:nvSpPr>
        <p:spPr>
          <a:xfrm>
            <a:off x="1044786" y="5405342"/>
            <a:ext cx="8825658" cy="861420"/>
          </a:xfrm>
        </p:spPr>
        <p:txBody>
          <a:bodyPr/>
          <a:lstStyle/>
          <a:p>
            <a:r>
              <a:rPr lang="es-CL" dirty="0" err="1" smtClean="0"/>
              <a:t>IV°</a:t>
            </a:r>
            <a:r>
              <a:rPr lang="es-CL" dirty="0" smtClean="0"/>
              <a:t> </a:t>
            </a:r>
            <a:r>
              <a:rPr lang="es-CL" dirty="0" smtClean="0"/>
              <a:t>MEDIO  </a:t>
            </a:r>
            <a:endParaRPr lang="es-CL" dirty="0"/>
          </a:p>
        </p:txBody>
      </p:sp>
      <p:graphicFrame>
        <p:nvGraphicFramePr>
          <p:cNvPr id="5" name="Tabla 4"/>
          <p:cNvGraphicFramePr>
            <a:graphicFrameLocks noGrp="1"/>
          </p:cNvGraphicFramePr>
          <p:nvPr>
            <p:extLst>
              <p:ext uri="{D42A27DB-BD31-4B8C-83A1-F6EECF244321}">
                <p14:modId xmlns:p14="http://schemas.microsoft.com/office/powerpoint/2010/main" val="2237292150"/>
              </p:ext>
            </p:extLst>
          </p:nvPr>
        </p:nvGraphicFramePr>
        <p:xfrm>
          <a:off x="0" y="228241"/>
          <a:ext cx="6522720" cy="1234440"/>
        </p:xfrm>
        <a:graphic>
          <a:graphicData uri="http://schemas.openxmlformats.org/drawingml/2006/table">
            <a:tbl>
              <a:tblPr firstRow="1" firstCol="1" bandRow="1"/>
              <a:tblGrid>
                <a:gridCol w="914400"/>
                <a:gridCol w="5608320"/>
              </a:tblGrid>
              <a:tr h="534670">
                <a:tc>
                  <a:txBody>
                    <a:bodyPr/>
                    <a:lstStyle/>
                    <a:p>
                      <a:pPr>
                        <a:spcAft>
                          <a:spcPts val="0"/>
                        </a:spcAft>
                        <a:tabLst>
                          <a:tab pos="2700020" algn="ctr"/>
                          <a:tab pos="5400040" algn="r"/>
                        </a:tabLs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spcAft>
                          <a:spcPts val="0"/>
                        </a:spcAft>
                        <a:tabLst>
                          <a:tab pos="2700020" algn="ctr"/>
                          <a:tab pos="5400040" algn="r"/>
                        </a:tabLs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   Liceo Particular Avenida Recoleta</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   Fundación María Romo</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   Avenida Recoleta 3848</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400" dirty="0">
                          <a:effectLst/>
                          <a:latin typeface="Century Gothic" panose="020B0502020202020204" pitchFamily="34" charset="0"/>
                          <a:ea typeface="Calibri" panose="020F0502020204030204" pitchFamily="34" charset="0"/>
                          <a:cs typeface="Times New Roman" panose="02020603050405020304" pitchFamily="18" charset="0"/>
                        </a:rPr>
                        <a:t>   Profesor: </a:t>
                      </a:r>
                      <a:r>
                        <a:rPr lang="es-ES" sz="1400" dirty="0" err="1" smtClean="0">
                          <a:effectLst/>
                          <a:latin typeface="Century Gothic" panose="020B0502020202020204" pitchFamily="34" charset="0"/>
                          <a:ea typeface="Calibri" panose="020F0502020204030204" pitchFamily="34" charset="0"/>
                          <a:cs typeface="Times New Roman" panose="02020603050405020304" pitchFamily="18" charset="0"/>
                        </a:rPr>
                        <a:t>Leonidas</a:t>
                      </a:r>
                      <a:r>
                        <a:rPr lang="es-ES" sz="14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s-ES" sz="1400" dirty="0">
                          <a:effectLst/>
                          <a:latin typeface="Century Gothic" panose="020B0502020202020204" pitchFamily="34" charset="0"/>
                          <a:ea typeface="Calibri" panose="020F0502020204030204" pitchFamily="34" charset="0"/>
                          <a:cs typeface="Times New Roman" panose="02020603050405020304" pitchFamily="18" charset="0"/>
                        </a:rPr>
                        <a:t>López </a:t>
                      </a:r>
                      <a:endParaRPr lang="es-ES"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400" dirty="0" smtClean="0">
                          <a:effectLst/>
                          <a:latin typeface="Century Gothic" panose="020B0502020202020204" pitchFamily="34" charset="0"/>
                          <a:ea typeface="Calibri" panose="020F0502020204030204" pitchFamily="34" charset="0"/>
                          <a:cs typeface="Times New Roman" panose="02020603050405020304" pitchFamily="18" charset="0"/>
                        </a:rPr>
                        <a:t>   Departamento </a:t>
                      </a:r>
                      <a:r>
                        <a:rPr lang="es-ES" sz="1400" dirty="0">
                          <a:effectLst/>
                          <a:latin typeface="Century Gothic" panose="020B0502020202020204" pitchFamily="34" charset="0"/>
                          <a:ea typeface="Calibri" panose="020F0502020204030204" pitchFamily="34" charset="0"/>
                          <a:cs typeface="Times New Roman" panose="02020603050405020304" pitchFamily="18" charset="0"/>
                        </a:rPr>
                        <a:t>de </a:t>
                      </a:r>
                      <a:r>
                        <a:rPr lang="es-ES" sz="1400" dirty="0" smtClean="0">
                          <a:effectLst/>
                          <a:latin typeface="Century Gothic" panose="020B0502020202020204" pitchFamily="34" charset="0"/>
                          <a:ea typeface="Calibri" panose="020F0502020204030204" pitchFamily="34" charset="0"/>
                          <a:cs typeface="Times New Roman" panose="02020603050405020304" pitchFamily="18" charset="0"/>
                        </a:rPr>
                        <a:t>Música </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2700020" algn="ctr"/>
                          <a:tab pos="5400040" algn="r"/>
                        </a:tabLs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bl>
          </a:graphicData>
        </a:graphic>
      </p:graphicFrame>
      <p:pic>
        <p:nvPicPr>
          <p:cNvPr id="2050" name="Imagen 1" descr="INSIGNIA ELAR OFICIAL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60" y="190300"/>
            <a:ext cx="490537" cy="49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330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solidFill>
                  <a:schemeClr val="accent1">
                    <a:lumMod val="60000"/>
                    <a:lumOff val="40000"/>
                  </a:schemeClr>
                </a:solidFill>
              </a:rPr>
              <a:t>Propósito de la </a:t>
            </a:r>
            <a:r>
              <a:rPr lang="es-CL" dirty="0">
                <a:solidFill>
                  <a:schemeClr val="accent1">
                    <a:lumMod val="60000"/>
                    <a:lumOff val="40000"/>
                  </a:schemeClr>
                </a:solidFill>
              </a:rPr>
              <a:t>unidad</a:t>
            </a:r>
            <a:r>
              <a:rPr lang="es-CL" dirty="0" smtClean="0">
                <a:solidFill>
                  <a:schemeClr val="accent1">
                    <a:lumMod val="60000"/>
                    <a:lumOff val="40000"/>
                  </a:schemeClr>
                </a:solidFill>
              </a:rPr>
              <a:t> </a:t>
            </a:r>
            <a:endParaRPr lang="es-CL" dirty="0">
              <a:solidFill>
                <a:schemeClr val="accent1">
                  <a:lumMod val="60000"/>
                  <a:lumOff val="40000"/>
                </a:schemeClr>
              </a:solidFill>
            </a:endParaRPr>
          </a:p>
        </p:txBody>
      </p:sp>
      <p:sp>
        <p:nvSpPr>
          <p:cNvPr id="3" name="Marcador de contenido 2"/>
          <p:cNvSpPr>
            <a:spLocks noGrp="1"/>
          </p:cNvSpPr>
          <p:nvPr>
            <p:ph idx="1"/>
          </p:nvPr>
        </p:nvSpPr>
        <p:spPr>
          <a:xfrm>
            <a:off x="1007777" y="1629838"/>
            <a:ext cx="9801250" cy="4195481"/>
          </a:xfrm>
        </p:spPr>
        <p:txBody>
          <a:bodyPr>
            <a:normAutofit fontScale="55000" lnSpcReduction="20000"/>
          </a:bodyPr>
          <a:lstStyle/>
          <a:p>
            <a:pPr marL="0" indent="0" algn="just">
              <a:buNone/>
            </a:pPr>
            <a:r>
              <a:rPr lang="es-CL" sz="3600" dirty="0"/>
              <a:t>En esta unidad se espera que los estudiantes descubran y valoren la presencia de la música en</a:t>
            </a:r>
          </a:p>
          <a:p>
            <a:pPr marL="0" indent="0" algn="just">
              <a:buNone/>
            </a:pPr>
            <a:r>
              <a:rPr lang="es-CL" sz="3600" dirty="0"/>
              <a:t>diferentes instancias de la vida, apreciando su diversidad con el fin de tener una mirada amplia y</a:t>
            </a:r>
          </a:p>
          <a:p>
            <a:pPr marL="0" indent="0" algn="just">
              <a:buNone/>
            </a:pPr>
            <a:r>
              <a:rPr lang="es-CL" sz="3600" dirty="0"/>
              <a:t>crítica respecto de la importancia e influencia de ella en distintos ámbitos. Para ello se harán</a:t>
            </a:r>
          </a:p>
          <a:p>
            <a:pPr marL="0" indent="0" algn="just">
              <a:buNone/>
            </a:pPr>
            <a:r>
              <a:rPr lang="es-CL" sz="3600" dirty="0"/>
              <a:t>conscientes de la música que les rodea, determinando la función que cumple, los propósitos</a:t>
            </a:r>
          </a:p>
          <a:p>
            <a:pPr marL="0" indent="0" algn="just">
              <a:buNone/>
            </a:pPr>
            <a:r>
              <a:rPr lang="es-CL" sz="3600" dirty="0"/>
              <a:t>expresivos a que responde y realizando juicios estéticos fundamentados. Asimismo, se espera que</a:t>
            </a:r>
          </a:p>
          <a:p>
            <a:pPr marL="0" indent="0" algn="just">
              <a:buNone/>
            </a:pPr>
            <a:r>
              <a:rPr lang="es-CL" sz="3600" dirty="0"/>
              <a:t>experimenten con recursos de producción musical y apliquen sus descubrimientos en sus</a:t>
            </a:r>
          </a:p>
          <a:p>
            <a:pPr marL="0" indent="0" algn="just">
              <a:buNone/>
            </a:pPr>
            <a:r>
              <a:rPr lang="es-CL" sz="3600" dirty="0"/>
              <a:t>interpretaciones y creaciones. </a:t>
            </a:r>
          </a:p>
        </p:txBody>
      </p:sp>
    </p:spTree>
    <p:extLst>
      <p:ext uri="{BB962C8B-B14F-4D97-AF65-F5344CB8AC3E}">
        <p14:creationId xmlns:p14="http://schemas.microsoft.com/office/powerpoint/2010/main" val="290981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9633" y="-1144070"/>
            <a:ext cx="9404723" cy="1400530"/>
          </a:xfrm>
        </p:spPr>
        <p:txBody>
          <a:bodyPr/>
          <a:lstStyle/>
          <a:p>
            <a:endParaRPr lang="es-CL" dirty="0"/>
          </a:p>
        </p:txBody>
      </p:sp>
      <p:sp>
        <p:nvSpPr>
          <p:cNvPr id="3" name="Marcador de contenido 2"/>
          <p:cNvSpPr>
            <a:spLocks noGrp="1"/>
          </p:cNvSpPr>
          <p:nvPr>
            <p:ph idx="1"/>
          </p:nvPr>
        </p:nvSpPr>
        <p:spPr>
          <a:xfrm>
            <a:off x="661013" y="1026541"/>
            <a:ext cx="10058400" cy="4713247"/>
          </a:xfrm>
        </p:spPr>
        <p:txBody>
          <a:bodyPr>
            <a:normAutofit fontScale="92500" lnSpcReduction="10000"/>
          </a:bodyPr>
          <a:lstStyle/>
          <a:p>
            <a:pPr marL="0" indent="0" algn="just">
              <a:buNone/>
            </a:pPr>
            <a:r>
              <a:rPr lang="es-CL" sz="2100" dirty="0"/>
              <a:t>¿Qué son los medios de comunicación?</a:t>
            </a:r>
          </a:p>
          <a:p>
            <a:pPr marL="0" indent="0" algn="just">
              <a:buNone/>
            </a:pPr>
            <a:r>
              <a:rPr lang="es-CL" sz="2100" dirty="0"/>
              <a:t>Un medio de comunicación es un sistema técnico utilizado para poder llevar a cabo cualquier tipo de comunicación. Este término refiere normalmente a aquellos medios que son de carácter masivo, es decir, aquellos cuya comunicación se extiende a las masas.</a:t>
            </a:r>
          </a:p>
          <a:p>
            <a:pPr marL="0" indent="0" algn="just">
              <a:buNone/>
            </a:pPr>
            <a:endParaRPr lang="es-CL" sz="2100" dirty="0"/>
          </a:p>
          <a:p>
            <a:pPr marL="0" indent="0" algn="just">
              <a:buNone/>
            </a:pPr>
            <a:r>
              <a:rPr lang="es-CL" sz="2100" dirty="0"/>
              <a:t>Sin embargo, existen medios de comunicación que se establecen en grupos reducidos de personas y que son de carácter exclusivamente interpersonal. El ejemplo más claro de ello es el teléfono.</a:t>
            </a:r>
          </a:p>
          <a:p>
            <a:pPr marL="0" indent="0" algn="just">
              <a:buNone/>
            </a:pPr>
            <a:endParaRPr lang="es-CL" sz="2100" dirty="0"/>
          </a:p>
          <a:p>
            <a:pPr marL="0" indent="0" algn="just">
              <a:buNone/>
            </a:pPr>
            <a:r>
              <a:rPr lang="es-CL" sz="2100" dirty="0"/>
              <a:t>Hoy en día los individuos y las comunidades acceden a este tipo de canal para tener material informativo que describe, explica y analiza datos y acontecimientos de diversos tipos, que pueden ser: políticos, económicos, sociales o culturales, y también pueden referirse al nivel local o al contexto mundial.</a:t>
            </a:r>
          </a:p>
          <a:p>
            <a:pPr marL="0" indent="0">
              <a:buNone/>
            </a:pPr>
            <a:endParaRPr lang="es-CL" dirty="0"/>
          </a:p>
          <a:p>
            <a:pPr marL="0" indent="0">
              <a:buNone/>
            </a:pPr>
            <a:endParaRPr lang="es-CL" dirty="0"/>
          </a:p>
          <a:p>
            <a:pPr marL="0" indent="0">
              <a:buNone/>
            </a:pPr>
            <a:endParaRPr lang="es-CL" dirty="0"/>
          </a:p>
        </p:txBody>
      </p:sp>
    </p:spTree>
    <p:extLst>
      <p:ext uri="{BB962C8B-B14F-4D97-AF65-F5344CB8AC3E}">
        <p14:creationId xmlns:p14="http://schemas.microsoft.com/office/powerpoint/2010/main" val="1199585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LA RADIO  COMUNICACIÓN </a:t>
            </a:r>
            <a:r>
              <a:rPr lang="es-CL" dirty="0"/>
              <a:t/>
            </a:r>
            <a:br>
              <a:rPr lang="es-CL" dirty="0"/>
            </a:br>
            <a:endParaRPr lang="es-CL" dirty="0"/>
          </a:p>
        </p:txBody>
      </p:sp>
      <p:sp>
        <p:nvSpPr>
          <p:cNvPr id="3" name="Marcador de contenido 2"/>
          <p:cNvSpPr>
            <a:spLocks noGrp="1"/>
          </p:cNvSpPr>
          <p:nvPr>
            <p:ph idx="1"/>
          </p:nvPr>
        </p:nvSpPr>
        <p:spPr>
          <a:xfrm>
            <a:off x="545910" y="1853248"/>
            <a:ext cx="10699845" cy="4670382"/>
          </a:xfrm>
        </p:spPr>
        <p:txBody>
          <a:bodyPr>
            <a:normAutofit fontScale="70000" lnSpcReduction="20000"/>
          </a:bodyPr>
          <a:lstStyle/>
          <a:p>
            <a:pPr marL="0" indent="0" algn="just">
              <a:buNone/>
            </a:pPr>
            <a:r>
              <a:rPr lang="es-CL" sz="3600" dirty="0"/>
              <a:t>La radiocomunicación es la tecnología que posibilita la transmisión de señales mediante la modulación (de su frecuencia o amplitud) de ondas electromagnéticas. Estas ondas no requieren un medio físico de transporte, por lo que pueden propagarse a través del vacío.</a:t>
            </a:r>
          </a:p>
          <a:p>
            <a:pPr marL="0" indent="0" algn="just">
              <a:buNone/>
            </a:pPr>
            <a:endParaRPr lang="es-CL" sz="3600" dirty="0"/>
          </a:p>
          <a:p>
            <a:pPr marL="0" indent="0" algn="just">
              <a:buNone/>
            </a:pPr>
            <a:r>
              <a:rPr lang="es-CL" sz="3600" dirty="0"/>
              <a:t>Una onda de radio se origina cuando una partícula cargada (por ejemplo, un electrón) se extiende a una frecuencia situada en la zona de radiofrecuencia (RF) del espectro electromagnético. Cuando la onda de radio actúa sobre un conductor eléctrico (la antena), induce en un movimiento de la carga eléctrica (corriente eléctrica) que puede ser transformado en señales de audio u otro tipo de señales portadoras de información.</a:t>
            </a:r>
          </a:p>
        </p:txBody>
      </p:sp>
    </p:spTree>
    <p:extLst>
      <p:ext uri="{BB962C8B-B14F-4D97-AF65-F5344CB8AC3E}">
        <p14:creationId xmlns:p14="http://schemas.microsoft.com/office/powerpoint/2010/main" val="414265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 </a:t>
            </a:r>
            <a:endParaRPr lang="es-CL" dirty="0"/>
          </a:p>
        </p:txBody>
      </p:sp>
      <p:pic>
        <p:nvPicPr>
          <p:cNvPr id="5" name="Marcador de contenido 4"/>
          <p:cNvPicPr>
            <a:picLocks noGrp="1" noChangeAspect="1"/>
          </p:cNvPicPr>
          <p:nvPr>
            <p:ph idx="1"/>
          </p:nvPr>
        </p:nvPicPr>
        <p:blipFill>
          <a:blip r:embed="rId2"/>
          <a:stretch>
            <a:fillRect/>
          </a:stretch>
        </p:blipFill>
        <p:spPr>
          <a:xfrm>
            <a:off x="807421" y="2813465"/>
            <a:ext cx="1800225" cy="1200150"/>
          </a:xfrm>
          <a:prstGeom prst="rect">
            <a:avLst/>
          </a:prstGeom>
        </p:spPr>
      </p:pic>
      <p:pic>
        <p:nvPicPr>
          <p:cNvPr id="6" name="Imagen 5"/>
          <p:cNvPicPr>
            <a:picLocks noChangeAspect="1"/>
          </p:cNvPicPr>
          <p:nvPr/>
        </p:nvPicPr>
        <p:blipFill>
          <a:blip r:embed="rId3"/>
          <a:stretch>
            <a:fillRect/>
          </a:stretch>
        </p:blipFill>
        <p:spPr>
          <a:xfrm>
            <a:off x="3684865" y="2651787"/>
            <a:ext cx="2466975" cy="1847850"/>
          </a:xfrm>
          <a:prstGeom prst="rect">
            <a:avLst/>
          </a:prstGeom>
        </p:spPr>
      </p:pic>
      <p:pic>
        <p:nvPicPr>
          <p:cNvPr id="7" name="Imagen 6"/>
          <p:cNvPicPr>
            <a:picLocks noChangeAspect="1"/>
          </p:cNvPicPr>
          <p:nvPr/>
        </p:nvPicPr>
        <p:blipFill>
          <a:blip r:embed="rId4"/>
          <a:stretch>
            <a:fillRect/>
          </a:stretch>
        </p:blipFill>
        <p:spPr>
          <a:xfrm>
            <a:off x="807421" y="4697674"/>
            <a:ext cx="3152775" cy="1447800"/>
          </a:xfrm>
          <a:prstGeom prst="rect">
            <a:avLst/>
          </a:prstGeom>
        </p:spPr>
      </p:pic>
      <p:pic>
        <p:nvPicPr>
          <p:cNvPr id="8" name="Imagen 7"/>
          <p:cNvPicPr>
            <a:picLocks noChangeAspect="1"/>
          </p:cNvPicPr>
          <p:nvPr/>
        </p:nvPicPr>
        <p:blipFill>
          <a:blip r:embed="rId5"/>
          <a:stretch>
            <a:fillRect/>
          </a:stretch>
        </p:blipFill>
        <p:spPr>
          <a:xfrm>
            <a:off x="6151840" y="4350011"/>
            <a:ext cx="2143125" cy="2143125"/>
          </a:xfrm>
          <a:prstGeom prst="rect">
            <a:avLst/>
          </a:prstGeom>
        </p:spPr>
      </p:pic>
      <p:pic>
        <p:nvPicPr>
          <p:cNvPr id="9" name="Imagen 8"/>
          <p:cNvPicPr>
            <a:picLocks noChangeAspect="1"/>
          </p:cNvPicPr>
          <p:nvPr/>
        </p:nvPicPr>
        <p:blipFill>
          <a:blip r:embed="rId6"/>
          <a:stretch>
            <a:fillRect/>
          </a:stretch>
        </p:blipFill>
        <p:spPr>
          <a:xfrm>
            <a:off x="8879361" y="4013615"/>
            <a:ext cx="2676525" cy="170497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649164879"/>
              </p:ext>
            </p:extLst>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tblGrid>
              <a:tr h="370840">
                <a:tc>
                  <a:txBody>
                    <a:bodyPr/>
                    <a:lstStyle/>
                    <a:p>
                      <a:r>
                        <a:rPr lang="es-CL" dirty="0" smtClean="0"/>
                        <a:t>RADIOS ANTIGUAS </a:t>
                      </a:r>
                      <a:endParaRPr lang="es-CL" dirty="0"/>
                    </a:p>
                  </a:txBody>
                  <a:tcPr/>
                </a:tc>
              </a:tr>
            </a:tbl>
          </a:graphicData>
        </a:graphic>
      </p:graphicFrame>
    </p:spTree>
    <p:extLst>
      <p:ext uri="{BB962C8B-B14F-4D97-AF65-F5344CB8AC3E}">
        <p14:creationId xmlns:p14="http://schemas.microsoft.com/office/powerpoint/2010/main" val="303367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Actividad </a:t>
            </a:r>
            <a:endParaRPr lang="es-CL" dirty="0"/>
          </a:p>
        </p:txBody>
      </p:sp>
      <p:sp>
        <p:nvSpPr>
          <p:cNvPr id="3" name="Marcador de contenido 2"/>
          <p:cNvSpPr>
            <a:spLocks noGrp="1"/>
          </p:cNvSpPr>
          <p:nvPr>
            <p:ph idx="1"/>
          </p:nvPr>
        </p:nvSpPr>
        <p:spPr>
          <a:xfrm>
            <a:off x="771182" y="1751682"/>
            <a:ext cx="10135518" cy="4496717"/>
          </a:xfrm>
        </p:spPr>
        <p:txBody>
          <a:bodyPr>
            <a:normAutofit/>
          </a:bodyPr>
          <a:lstStyle/>
          <a:p>
            <a:pPr marL="0" indent="0">
              <a:buNone/>
            </a:pPr>
            <a:r>
              <a:rPr lang="es-CL" sz="1800" dirty="0" smtClean="0"/>
              <a:t>En esta actividad construiremos una  radio antigua  reutilizando productos que tienes en tu casa   </a:t>
            </a:r>
            <a:endParaRPr lang="es-CL" sz="1800" dirty="0"/>
          </a:p>
          <a:p>
            <a:pPr marL="0" indent="0">
              <a:buNone/>
            </a:pPr>
            <a:r>
              <a:rPr lang="es-CL" sz="1800" dirty="0" smtClean="0"/>
              <a:t>1. Debes realizar  </a:t>
            </a:r>
            <a:r>
              <a:rPr lang="es-CL" sz="1800" dirty="0"/>
              <a:t>6</a:t>
            </a:r>
            <a:r>
              <a:rPr lang="es-CL" sz="1800" dirty="0" smtClean="0"/>
              <a:t> fotos o videos cortos de la siguiente manera:</a:t>
            </a:r>
          </a:p>
          <a:p>
            <a:pPr marL="457200" indent="-457200">
              <a:buAutoNum type="arabicPeriod"/>
            </a:pPr>
            <a:r>
              <a:rPr lang="es-CL" sz="1800" dirty="0" smtClean="0"/>
              <a:t>Cuando vas a comenzar a trabajar (materiales )</a:t>
            </a:r>
          </a:p>
          <a:p>
            <a:pPr marL="457200" indent="-457200">
              <a:buAutoNum type="arabicPeriod"/>
            </a:pPr>
            <a:r>
              <a:rPr lang="es-CL" sz="1800" dirty="0" smtClean="0"/>
              <a:t>Cuando comienzas a entrelazar La radio</a:t>
            </a:r>
          </a:p>
          <a:p>
            <a:pPr marL="457200" indent="-457200">
              <a:buAutoNum type="arabicPeriod"/>
            </a:pPr>
            <a:r>
              <a:rPr lang="es-CL" sz="1800" dirty="0" smtClean="0"/>
              <a:t>Cuando ya este terminado la radio</a:t>
            </a:r>
          </a:p>
          <a:p>
            <a:pPr marL="0" indent="0">
              <a:buNone/>
            </a:pPr>
            <a:r>
              <a:rPr lang="es-CL" sz="1800" dirty="0" smtClean="0"/>
              <a:t>2. Debes realizar una breve exposición (video)  de la historia de la radio </a:t>
            </a:r>
            <a:endParaRPr lang="es-CL" sz="2400" dirty="0" smtClean="0"/>
          </a:p>
          <a:p>
            <a:pPr marL="0" indent="0">
              <a:buNone/>
            </a:pPr>
            <a:endParaRPr lang="es-CL" sz="1800" dirty="0"/>
          </a:p>
          <a:p>
            <a:pPr marL="0" indent="0">
              <a:buNone/>
            </a:pPr>
            <a:r>
              <a:rPr lang="es-CL" sz="1800" dirty="0" smtClean="0"/>
              <a:t>Cualquier duda o consulta </a:t>
            </a:r>
            <a:r>
              <a:rPr lang="es-CL" sz="1800" dirty="0" smtClean="0">
                <a:hlinkClick r:id="rId2"/>
              </a:rPr>
              <a:t>leonidas.lopez@elar.cl</a:t>
            </a:r>
            <a:r>
              <a:rPr lang="es-CL" sz="1800" dirty="0" smtClean="0"/>
              <a:t> </a:t>
            </a:r>
            <a:r>
              <a:rPr lang="es-CL" sz="1800" dirty="0" smtClean="0"/>
              <a:t>Leónidas </a:t>
            </a:r>
            <a:r>
              <a:rPr lang="es-CL" sz="1800" dirty="0" smtClean="0"/>
              <a:t>López profesor de música </a:t>
            </a:r>
            <a:endParaRPr lang="es-CL" sz="1800" dirty="0"/>
          </a:p>
        </p:txBody>
      </p:sp>
    </p:spTree>
    <p:extLst>
      <p:ext uri="{BB962C8B-B14F-4D97-AF65-F5344CB8AC3E}">
        <p14:creationId xmlns:p14="http://schemas.microsoft.com/office/powerpoint/2010/main" val="3103144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124</TotalTime>
  <Words>475</Words>
  <Application>Microsoft Office PowerPoint</Application>
  <PresentationFormat>Panorámica</PresentationFormat>
  <Paragraphs>38</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Century Gothic</vt:lpstr>
      <vt:lpstr>Times New Roman</vt:lpstr>
      <vt:lpstr>Wingdings 3</vt:lpstr>
      <vt:lpstr>Ion</vt:lpstr>
      <vt:lpstr>Unidad 1 Actualidad musical en los medios de comunicación y en los espacios urbanos</vt:lpstr>
      <vt:lpstr>Propósito de la unidad </vt:lpstr>
      <vt:lpstr>Presentación de PowerPoint</vt:lpstr>
      <vt:lpstr>LA RADIO  COMUNICACIÓN  </vt:lpstr>
      <vt:lpstr> </vt:lpstr>
      <vt:lpstr>Actividad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unidad. Raíces y expresiones de la música americana</dc:title>
  <dc:creator>PC-PROFESOR20</dc:creator>
  <cp:lastModifiedBy>Usuario de Windows</cp:lastModifiedBy>
  <cp:revision>16</cp:revision>
  <dcterms:created xsi:type="dcterms:W3CDTF">2020-04-23T02:39:31Z</dcterms:created>
  <dcterms:modified xsi:type="dcterms:W3CDTF">2020-05-18T14:33:59Z</dcterms:modified>
</cp:coreProperties>
</file>